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 id="2147483719" r:id="rId5"/>
  </p:sldMasterIdLst>
  <p:notesMasterIdLst>
    <p:notesMasterId r:id="rId12"/>
  </p:notesMasterIdLst>
  <p:handoutMasterIdLst>
    <p:handoutMasterId r:id="rId13"/>
  </p:handoutMasterIdLst>
  <p:sldIdLst>
    <p:sldId id="670" r:id="rId6"/>
    <p:sldId id="27105" r:id="rId7"/>
    <p:sldId id="26867" r:id="rId8"/>
    <p:sldId id="27108" r:id="rId9"/>
    <p:sldId id="27110" r:id="rId10"/>
    <p:sldId id="312"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ustomer Engagement" id="{0646B40F-8793-CE42-9706-6D4E64427DD8}">
          <p14:sldIdLst>
            <p14:sldId id="670"/>
            <p14:sldId id="27105"/>
            <p14:sldId id="26867"/>
            <p14:sldId id="27108"/>
            <p14:sldId id="27110"/>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DCD"/>
    <a:srgbClr val="333E4B"/>
    <a:srgbClr val="F95050"/>
    <a:srgbClr val="FFFFFF"/>
    <a:srgbClr val="FFB600"/>
    <a:srgbClr val="14819C"/>
    <a:srgbClr val="1D78AC"/>
    <a:srgbClr val="537BA9"/>
    <a:srgbClr val="1F469A"/>
    <a:srgbClr val="067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AF5B7-68B0-425E-B631-891ECDAD1E2F}" vWet="4" dt="2023-04-27T21:40:04.692"/>
    <p1510:client id="{A48FC1A1-3E78-4073-AAF7-FAF65796D42C}" vWet="4" dt="2023-04-27T21:42:13.370"/>
    <p1510:client id="{DE848593-344A-8806-4CC3-C7F260188BDD}" v="6" dt="2023-04-27T21:40:19.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15489D-B218-1E4D-9D99-4875BC11F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8D5827-4543-A44E-9B9C-40D145E5F9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E27B3-CE97-E54F-8C04-825B2A6E06FD}" type="datetimeFigureOut">
              <a:rPr lang="en-US" smtClean="0"/>
              <a:t>5/5/23</a:t>
            </a:fld>
            <a:endParaRPr lang="en-US"/>
          </a:p>
        </p:txBody>
      </p:sp>
      <p:sp>
        <p:nvSpPr>
          <p:cNvPr id="4" name="Footer Placeholder 3">
            <a:extLst>
              <a:ext uri="{FF2B5EF4-FFF2-40B4-BE49-F238E27FC236}">
                <a16:creationId xmlns:a16="http://schemas.microsoft.com/office/drawing/2014/main" id="{71346F4E-C5A0-6249-9E60-B0A637520C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C82A20-1CAB-8741-ADAB-689555377F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012446-FFBE-CF49-9712-C84421D3FFE3}" type="slidenum">
              <a:rPr lang="en-US" smtClean="0"/>
              <a:t>‹#›</a:t>
            </a:fld>
            <a:endParaRPr lang="en-US"/>
          </a:p>
        </p:txBody>
      </p:sp>
    </p:spTree>
    <p:extLst>
      <p:ext uri="{BB962C8B-B14F-4D97-AF65-F5344CB8AC3E}">
        <p14:creationId xmlns:p14="http://schemas.microsoft.com/office/powerpoint/2010/main" val="350394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5D0BD-31BC-9A46-877B-1419E215D0CA}" type="datetimeFigureOut">
              <a:rPr lang="en-US" smtClean="0"/>
              <a:t>5/5/23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D6B55-CE34-5748-BBA5-4576DFFA4A8C}" type="slidenum">
              <a:rPr lang="en-US" smtClean="0"/>
              <a:t>‹#›</a:t>
            </a:fld>
            <a:endParaRPr lang="en-US"/>
          </a:p>
        </p:txBody>
      </p:sp>
    </p:spTree>
    <p:extLst>
      <p:ext uri="{BB962C8B-B14F-4D97-AF65-F5344CB8AC3E}">
        <p14:creationId xmlns:p14="http://schemas.microsoft.com/office/powerpoint/2010/main" val="209279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736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51" indent="-293551" fontAlgn="base">
              <a:buFont typeface="Arial" panose="020B0604020202020204" pitchFamily="34" charset="0"/>
              <a:buChar char="•"/>
            </a:pPr>
            <a:r>
              <a:rPr lang="en-US">
                <a:latin typeface="Khula Light" panose="02000000000000000000" pitchFamily="2" charset="0"/>
                <a:cs typeface="Khula Light" panose="02000000000000000000" pitchFamily="2" charset="0"/>
              </a:rPr>
              <a:t>Goals</a:t>
            </a:r>
          </a:p>
          <a:p>
            <a:pPr marL="285750" indent="-285750">
              <a:spcAft>
                <a:spcPts val="600"/>
              </a:spcAft>
              <a:buFont typeface="Arial" panose="020B0604020202020204" pitchFamily="34" charset="0"/>
              <a:buChar char="•"/>
            </a:pPr>
            <a:r>
              <a:rPr lang="en-US" sz="1200">
                <a:latin typeface="Khula Light"/>
              </a:rPr>
              <a:t>Remove passwords from Broadvoice databases</a:t>
            </a:r>
            <a:endParaRPr lang="en-US"/>
          </a:p>
          <a:p>
            <a:pPr marL="285750" indent="-285750">
              <a:spcAft>
                <a:spcPts val="600"/>
              </a:spcAft>
              <a:buFont typeface="Arial,Sans-Serif" panose="020B0604020202020204" pitchFamily="34" charset="0"/>
              <a:buChar char="•"/>
            </a:pPr>
            <a:r>
              <a:rPr lang="en-US" sz="1200">
                <a:latin typeface="Khula Light"/>
              </a:rPr>
              <a:t>Decrease support time on user login / password management</a:t>
            </a:r>
          </a:p>
          <a:p>
            <a:pPr marL="285750" indent="-285750">
              <a:spcAft>
                <a:spcPts val="600"/>
              </a:spcAft>
              <a:buFont typeface="Arial,Sans-Serif" panose="020B0604020202020204" pitchFamily="34" charset="0"/>
              <a:buChar char="•"/>
            </a:pPr>
            <a:r>
              <a:rPr lang="en-US" sz="1200">
                <a:latin typeface="Khula Light"/>
                <a:ea typeface="+mn-lt"/>
                <a:cs typeface="+mn-lt"/>
              </a:rPr>
              <a:t>Decrease in number of failed login attempts to 9%</a:t>
            </a:r>
            <a:endParaRPr lang="en-US" sz="1200">
              <a:ea typeface="+mn-lt"/>
              <a:cs typeface="+mn-lt"/>
            </a:endParaRPr>
          </a:p>
          <a:p>
            <a:pPr marL="285750" indent="-285750">
              <a:spcAft>
                <a:spcPts val="600"/>
              </a:spcAft>
              <a:buFont typeface="Arial,Sans-Serif" panose="020B0604020202020204" pitchFamily="34" charset="0"/>
              <a:buChar char="•"/>
            </a:pPr>
            <a:r>
              <a:rPr lang="en-US" sz="1200">
                <a:latin typeface="Khula Light"/>
              </a:rPr>
              <a:t>Improve customer onboarding experience</a:t>
            </a:r>
            <a:endParaRPr lang="en-US"/>
          </a:p>
          <a:p>
            <a:pPr marL="285750" indent="-285750">
              <a:spcAft>
                <a:spcPts val="600"/>
              </a:spcAft>
              <a:buFont typeface="Arial" panose="020B0604020202020204" pitchFamily="34" charset="0"/>
              <a:buChar char="•"/>
            </a:pPr>
            <a:r>
              <a:rPr lang="en-US" sz="1200">
                <a:latin typeface="Khula Light"/>
              </a:rPr>
              <a:t>Leverage partnership with world class provider to stay current with login security threats and future integration capabilities</a:t>
            </a:r>
          </a:p>
        </p:txBody>
      </p:sp>
      <p:sp>
        <p:nvSpPr>
          <p:cNvPr id="4" name="Slide Number Placeholder 3"/>
          <p:cNvSpPr>
            <a:spLocks noGrp="1"/>
          </p:cNvSpPr>
          <p:nvPr>
            <p:ph type="sldNum" sz="quarter" idx="5"/>
          </p:nvPr>
        </p:nvSpPr>
        <p:spPr/>
        <p:txBody>
          <a:bodyPr/>
          <a:lstStyle/>
          <a:p>
            <a:fld id="{348D6B55-CE34-5748-BBA5-4576DFFA4A8C}" type="slidenum">
              <a:rPr lang="en-US" smtClean="0"/>
              <a:t>3</a:t>
            </a:fld>
            <a:endParaRPr lang="en-US"/>
          </a:p>
        </p:txBody>
      </p:sp>
    </p:spTree>
    <p:extLst>
      <p:ext uri="{BB962C8B-B14F-4D97-AF65-F5344CB8AC3E}">
        <p14:creationId xmlns:p14="http://schemas.microsoft.com/office/powerpoint/2010/main" val="259440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55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77479C-3432-A145-B208-91087F6DD427}"/>
              </a:ext>
            </a:extLst>
          </p:cNvPr>
          <p:cNvSpPr>
            <a:spLocks noGrp="1"/>
          </p:cNvSpPr>
          <p:nvPr>
            <p:ph type="title"/>
          </p:nvPr>
        </p:nvSpPr>
        <p:spPr>
          <a:xfrm>
            <a:off x="510364" y="365126"/>
            <a:ext cx="11681636" cy="485480"/>
          </a:xfrm>
          <a:prstGeom prst="rect">
            <a:avLst/>
          </a:prstGeom>
        </p:spPr>
        <p:txBody>
          <a:bodyPr tIns="0" rIns="0" bIns="0" anchor="t" anchorCtr="0">
            <a:normAutofit/>
          </a:bodyPr>
          <a:lstStyle>
            <a:lvl1pPr>
              <a:defRPr sz="4000"/>
            </a:lvl1pPr>
          </a:lstStyle>
          <a:p>
            <a:r>
              <a:rPr lang="en-US"/>
              <a:t>Click to edit Master title style</a:t>
            </a:r>
          </a:p>
        </p:txBody>
      </p:sp>
      <p:sp>
        <p:nvSpPr>
          <p:cNvPr id="4" name="bg object 16">
            <a:extLst>
              <a:ext uri="{FF2B5EF4-FFF2-40B4-BE49-F238E27FC236}">
                <a16:creationId xmlns:a16="http://schemas.microsoft.com/office/drawing/2014/main" id="{396C98B5-B79A-4244-B402-3D884A1A822B}"/>
              </a:ext>
            </a:extLst>
          </p:cNvPr>
          <p:cNvSpPr/>
          <p:nvPr userDrawn="1"/>
        </p:nvSpPr>
        <p:spPr>
          <a:xfrm>
            <a:off x="0" y="6376722"/>
            <a:ext cx="12192000" cy="481278"/>
          </a:xfrm>
          <a:custGeom>
            <a:avLst/>
            <a:gdLst/>
            <a:ahLst/>
            <a:cxnLst/>
            <a:rect l="l" t="t" r="r" b="b"/>
            <a:pathLst>
              <a:path w="908050" h="11308715">
                <a:moveTo>
                  <a:pt x="0" y="0"/>
                </a:moveTo>
                <a:lnTo>
                  <a:pt x="907476" y="0"/>
                </a:lnTo>
                <a:lnTo>
                  <a:pt x="907476" y="11308556"/>
                </a:lnTo>
                <a:lnTo>
                  <a:pt x="0" y="11308556"/>
                </a:lnTo>
                <a:lnTo>
                  <a:pt x="0" y="0"/>
                </a:lnTo>
                <a:close/>
              </a:path>
            </a:pathLst>
          </a:custGeom>
          <a:solidFill>
            <a:srgbClr val="62BBCA"/>
          </a:solidFill>
        </p:spPr>
        <p:txBody>
          <a:bodyPr wrap="square" lIns="0" tIns="0" rIns="0" bIns="0" rtlCol="0"/>
          <a:lstStyle/>
          <a:p>
            <a:endParaRPr/>
          </a:p>
        </p:txBody>
      </p:sp>
      <p:pic>
        <p:nvPicPr>
          <p:cNvPr id="5" name="Image" descr="Image">
            <a:extLst>
              <a:ext uri="{FF2B5EF4-FFF2-40B4-BE49-F238E27FC236}">
                <a16:creationId xmlns:a16="http://schemas.microsoft.com/office/drawing/2014/main" id="{85BE0846-B289-FB4A-B329-47DC3253C8EE}"/>
              </a:ext>
            </a:extLst>
          </p:cNvPr>
          <p:cNvPicPr>
            <a:picLocks noChangeAspect="1"/>
          </p:cNvPicPr>
          <p:nvPr userDrawn="1"/>
        </p:nvPicPr>
        <p:blipFill>
          <a:blip r:embed="rId2"/>
          <a:stretch>
            <a:fillRect/>
          </a:stretch>
        </p:blipFill>
        <p:spPr>
          <a:xfrm>
            <a:off x="11613770" y="6410838"/>
            <a:ext cx="413045" cy="413045"/>
          </a:xfrm>
          <a:prstGeom prst="rect">
            <a:avLst/>
          </a:prstGeom>
          <a:ln w="12700">
            <a:miter lim="400000"/>
          </a:ln>
        </p:spPr>
      </p:pic>
    </p:spTree>
    <p:extLst>
      <p:ext uri="{BB962C8B-B14F-4D97-AF65-F5344CB8AC3E}">
        <p14:creationId xmlns:p14="http://schemas.microsoft.com/office/powerpoint/2010/main" val="370355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81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15254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EF5B-0F7F-9868-B74A-625C8C779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E805E-BB3E-51EF-9DA7-3353232EFC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5872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331876"/>
      </p:ext>
    </p:extLst>
  </p:cSld>
  <p:clrMap bg1="lt1" tx1="dk1" bg2="lt2" tx2="dk2" accent1="accent1" accent2="accent2" accent3="accent3" accent4="accent4" accent5="accent5" accent6="accent6" hlink="hlink" folHlink="folHlink"/>
  <p:sldLayoutIdLst>
    <p:sldLayoutId id="2147483659" r:id="rId1"/>
    <p:sldLayoutId id="2147483713" r:id="rId2"/>
    <p:sldLayoutId id="2147483698" r:id="rId3"/>
    <p:sldLayoutId id="2147483718" r:id="rId4"/>
  </p:sldLayoutIdLst>
  <p:txStyles>
    <p:title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E48"/>
          </a:solidFill>
          <a:latin typeface="Khula Regular" panose="02000000000000000000" pitchFamily="2" charset="0"/>
          <a:ea typeface="+mn-ea"/>
          <a:cs typeface="Khula Regula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E48"/>
          </a:solidFill>
          <a:latin typeface="Khula Regular" panose="02000000000000000000" pitchFamily="2" charset="0"/>
          <a:ea typeface="+mn-ea"/>
          <a:cs typeface="Khula Regula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E48"/>
          </a:solidFill>
          <a:latin typeface="Khula Regular" panose="02000000000000000000" pitchFamily="2" charset="0"/>
          <a:ea typeface="+mn-ea"/>
          <a:cs typeface="Khula Regula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E48"/>
          </a:solidFill>
          <a:latin typeface="Khula Regular" panose="02000000000000000000" pitchFamily="2" charset="0"/>
          <a:ea typeface="+mn-ea"/>
          <a:cs typeface="Khula Regula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E48"/>
          </a:solidFill>
          <a:latin typeface="Khula Regular" panose="02000000000000000000" pitchFamily="2" charset="0"/>
          <a:ea typeface="+mn-ea"/>
          <a:cs typeface="Khula Regula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F6944-3A21-B54C-B504-11E101B5E14B}"/>
              </a:ext>
            </a:extLst>
          </p:cNvPr>
          <p:cNvSpPr>
            <a:spLocks noGrp="1"/>
          </p:cNvSpPr>
          <p:nvPr>
            <p:ph type="title"/>
          </p:nvPr>
        </p:nvSpPr>
        <p:spPr>
          <a:xfrm>
            <a:off x="838200" y="365125"/>
            <a:ext cx="10515600" cy="1325563"/>
          </a:xfrm>
          <a:prstGeom prst="rect">
            <a:avLst/>
          </a:prstGeom>
        </p:spPr>
        <p:txBody>
          <a:bodyPr vert="horz" lIns="0" tIns="45720" rIns="91440" bIns="45720" rtlCol="0" anchor="ctr">
            <a:normAutofit/>
          </a:bodyPr>
          <a:lstStyle/>
          <a:p>
            <a:r>
              <a:rPr lang="en-US"/>
              <a:t>Click to edit Master title style</a:t>
            </a:r>
          </a:p>
        </p:txBody>
      </p:sp>
      <p:sp>
        <p:nvSpPr>
          <p:cNvPr id="7" name="bg object 16">
            <a:extLst>
              <a:ext uri="{FF2B5EF4-FFF2-40B4-BE49-F238E27FC236}">
                <a16:creationId xmlns:a16="http://schemas.microsoft.com/office/drawing/2014/main" id="{4B37D480-0754-A94E-A348-27CE6F58C2D3}"/>
              </a:ext>
            </a:extLst>
          </p:cNvPr>
          <p:cNvSpPr/>
          <p:nvPr userDrawn="1"/>
        </p:nvSpPr>
        <p:spPr>
          <a:xfrm>
            <a:off x="0" y="6376722"/>
            <a:ext cx="12192000" cy="481278"/>
          </a:xfrm>
          <a:custGeom>
            <a:avLst/>
            <a:gdLst/>
            <a:ahLst/>
            <a:cxnLst/>
            <a:rect l="l" t="t" r="r" b="b"/>
            <a:pathLst>
              <a:path w="908050" h="11308715">
                <a:moveTo>
                  <a:pt x="0" y="0"/>
                </a:moveTo>
                <a:lnTo>
                  <a:pt x="907476" y="0"/>
                </a:lnTo>
                <a:lnTo>
                  <a:pt x="907476" y="11308556"/>
                </a:lnTo>
                <a:lnTo>
                  <a:pt x="0" y="11308556"/>
                </a:lnTo>
                <a:lnTo>
                  <a:pt x="0" y="0"/>
                </a:lnTo>
                <a:close/>
              </a:path>
            </a:pathLst>
          </a:custGeom>
          <a:solidFill>
            <a:srgbClr val="62BBCA"/>
          </a:solidFill>
        </p:spPr>
        <p:txBody>
          <a:bodyPr wrap="square" lIns="0" tIns="0" rIns="0" bIns="0" rtlCol="0"/>
          <a:lstStyle/>
          <a:p>
            <a:endParaRPr/>
          </a:p>
        </p:txBody>
      </p:sp>
      <p:pic>
        <p:nvPicPr>
          <p:cNvPr id="8" name="Image" descr="Image">
            <a:extLst>
              <a:ext uri="{FF2B5EF4-FFF2-40B4-BE49-F238E27FC236}">
                <a16:creationId xmlns:a16="http://schemas.microsoft.com/office/drawing/2014/main" id="{8DCBF1F3-53E3-664E-8CCF-D7AE3B638F75}"/>
              </a:ext>
            </a:extLst>
          </p:cNvPr>
          <p:cNvPicPr>
            <a:picLocks noChangeAspect="1"/>
          </p:cNvPicPr>
          <p:nvPr userDrawn="1"/>
        </p:nvPicPr>
        <p:blipFill>
          <a:blip r:embed="rId3"/>
          <a:stretch>
            <a:fillRect/>
          </a:stretch>
        </p:blipFill>
        <p:spPr>
          <a:xfrm>
            <a:off x="11613770" y="6410838"/>
            <a:ext cx="413045" cy="413045"/>
          </a:xfrm>
          <a:prstGeom prst="rect">
            <a:avLst/>
          </a:prstGeom>
          <a:ln w="12700">
            <a:miter lim="400000"/>
          </a:ln>
        </p:spPr>
      </p:pic>
    </p:spTree>
    <p:extLst>
      <p:ext uri="{BB962C8B-B14F-4D97-AF65-F5344CB8AC3E}">
        <p14:creationId xmlns:p14="http://schemas.microsoft.com/office/powerpoint/2010/main" val="4001711437"/>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E48"/>
          </a:solidFill>
          <a:latin typeface="Khula Regular" panose="02000000000000000000" pitchFamily="2" charset="0"/>
          <a:ea typeface="+mn-ea"/>
          <a:cs typeface="Khula Regula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E48"/>
          </a:solidFill>
          <a:latin typeface="Khula Regular" panose="02000000000000000000" pitchFamily="2" charset="0"/>
          <a:ea typeface="+mn-ea"/>
          <a:cs typeface="Khula Regula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E48"/>
          </a:solidFill>
          <a:latin typeface="Khula Regular" panose="02000000000000000000" pitchFamily="2" charset="0"/>
          <a:ea typeface="+mn-ea"/>
          <a:cs typeface="Khula Regula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E48"/>
          </a:solidFill>
          <a:latin typeface="Khula Regular" panose="02000000000000000000" pitchFamily="2" charset="0"/>
          <a:ea typeface="+mn-ea"/>
          <a:cs typeface="Khula Regula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E48"/>
          </a:solidFill>
          <a:latin typeface="Khula Regular" panose="02000000000000000000" pitchFamily="2" charset="0"/>
          <a:ea typeface="+mn-ea"/>
          <a:cs typeface="Khula Regula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upport-escalations@broadvoice.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DAF59A96-C78C-3440-91A1-BE96585A1548}"/>
              </a:ext>
            </a:extLst>
          </p:cNvPr>
          <p:cNvSpPr/>
          <p:nvPr/>
        </p:nvSpPr>
        <p:spPr>
          <a:xfrm>
            <a:off x="1" y="0"/>
            <a:ext cx="12191999" cy="6858000"/>
          </a:xfrm>
          <a:custGeom>
            <a:avLst/>
            <a:gdLst/>
            <a:ahLst/>
            <a:cxnLst/>
            <a:rect l="l" t="t" r="r" b="b"/>
            <a:pathLst>
              <a:path w="6057265" h="11308715">
                <a:moveTo>
                  <a:pt x="0" y="0"/>
                </a:moveTo>
                <a:lnTo>
                  <a:pt x="6056752" y="0"/>
                </a:lnTo>
                <a:lnTo>
                  <a:pt x="6056752" y="11308556"/>
                </a:lnTo>
                <a:lnTo>
                  <a:pt x="0" y="11308556"/>
                </a:lnTo>
                <a:lnTo>
                  <a:pt x="0" y="0"/>
                </a:lnTo>
                <a:close/>
              </a:path>
            </a:pathLst>
          </a:custGeom>
          <a:solidFill>
            <a:srgbClr val="333C45"/>
          </a:solidFill>
        </p:spPr>
        <p:txBody>
          <a:bodyPr wrap="square" lIns="0" tIns="0" rIns="0" bIns="0" rtlCol="0"/>
          <a:lstStyle/>
          <a:p>
            <a:endParaRPr lang="en-US" sz="1800">
              <a:solidFill>
                <a:schemeClr val="bg1"/>
              </a:solidFill>
            </a:endParaRPr>
          </a:p>
        </p:txBody>
      </p:sp>
      <p:sp>
        <p:nvSpPr>
          <p:cNvPr id="10" name="object 318">
            <a:extLst>
              <a:ext uri="{FF2B5EF4-FFF2-40B4-BE49-F238E27FC236}">
                <a16:creationId xmlns:a16="http://schemas.microsoft.com/office/drawing/2014/main" id="{DB06B124-AE17-D446-90CB-CB38F4477A89}"/>
              </a:ext>
            </a:extLst>
          </p:cNvPr>
          <p:cNvSpPr txBox="1"/>
          <p:nvPr/>
        </p:nvSpPr>
        <p:spPr>
          <a:xfrm>
            <a:off x="852095" y="3396850"/>
            <a:ext cx="11187505" cy="2153513"/>
          </a:xfrm>
          <a:prstGeom prst="rect">
            <a:avLst/>
          </a:prstGeom>
        </p:spPr>
        <p:txBody>
          <a:bodyPr vert="horz" wrap="square" lIns="0" tIns="9627" rIns="0" bIns="0" rtlCol="0">
            <a:spAutoFit/>
          </a:bodyPr>
          <a:lstStyle/>
          <a:p>
            <a:pPr marL="7701">
              <a:spcBef>
                <a:spcPts val="76"/>
              </a:spcBef>
            </a:pPr>
            <a:r>
              <a:rPr lang="en-US" sz="5882" b="1" spc="-146">
                <a:solidFill>
                  <a:srgbClr val="38BDCD"/>
                </a:solidFill>
                <a:latin typeface="Khula-ExtraBold"/>
                <a:cs typeface="Khula-ExtraBold"/>
              </a:rPr>
              <a:t>Business Support FAQs</a:t>
            </a:r>
          </a:p>
          <a:p>
            <a:pPr marL="7701">
              <a:spcBef>
                <a:spcPts val="76"/>
              </a:spcBef>
            </a:pPr>
            <a:endParaRPr lang="en-US" sz="5882" b="1" spc="-146">
              <a:solidFill>
                <a:srgbClr val="38BDCD"/>
              </a:solidFill>
              <a:latin typeface="Khula-ExtraBold"/>
              <a:cs typeface="Khula-ExtraBold"/>
            </a:endParaRPr>
          </a:p>
          <a:p>
            <a:pPr marL="7701">
              <a:spcBef>
                <a:spcPts val="76"/>
              </a:spcBef>
            </a:pPr>
            <a:r>
              <a:rPr lang="en-US" sz="2000" b="1" spc="-146">
                <a:solidFill>
                  <a:srgbClr val="38BDCD"/>
                </a:solidFill>
                <a:latin typeface="Khula-ExtraBold"/>
                <a:cs typeface="Khula-ExtraBold"/>
              </a:rPr>
              <a:t>(For Customer Use)</a:t>
            </a:r>
          </a:p>
        </p:txBody>
      </p:sp>
      <p:pic>
        <p:nvPicPr>
          <p:cNvPr id="2" name="Picture 1">
            <a:extLst>
              <a:ext uri="{FF2B5EF4-FFF2-40B4-BE49-F238E27FC236}">
                <a16:creationId xmlns:a16="http://schemas.microsoft.com/office/drawing/2014/main" id="{8BD3FB31-7004-E045-BFBE-3A99AFEC1939}"/>
              </a:ext>
            </a:extLst>
          </p:cNvPr>
          <p:cNvPicPr>
            <a:picLocks noChangeAspect="1"/>
          </p:cNvPicPr>
          <p:nvPr/>
        </p:nvPicPr>
        <p:blipFill>
          <a:blip r:embed="rId3"/>
          <a:stretch>
            <a:fillRect/>
          </a:stretch>
        </p:blipFill>
        <p:spPr>
          <a:xfrm>
            <a:off x="852095" y="1814175"/>
            <a:ext cx="2971801" cy="550334"/>
          </a:xfrm>
          <a:prstGeom prst="rect">
            <a:avLst/>
          </a:prstGeom>
        </p:spPr>
      </p:pic>
      <p:sp>
        <p:nvSpPr>
          <p:cNvPr id="3" name="TextBox 2">
            <a:extLst>
              <a:ext uri="{FF2B5EF4-FFF2-40B4-BE49-F238E27FC236}">
                <a16:creationId xmlns:a16="http://schemas.microsoft.com/office/drawing/2014/main" id="{CB3C099A-4B0E-4AB9-9D7C-02D59DDE5B36}"/>
              </a:ext>
            </a:extLst>
          </p:cNvPr>
          <p:cNvSpPr txBox="1"/>
          <p:nvPr/>
        </p:nvSpPr>
        <p:spPr>
          <a:xfrm>
            <a:off x="45271" y="6398038"/>
            <a:ext cx="1757082" cy="230832"/>
          </a:xfrm>
          <a:prstGeom prst="rect">
            <a:avLst/>
          </a:prstGeom>
          <a:noFill/>
        </p:spPr>
        <p:txBody>
          <a:bodyPr wrap="square" rtlCol="0">
            <a:spAutoFit/>
          </a:bodyPr>
          <a:lstStyle/>
          <a:p>
            <a:r>
              <a:rPr lang="en-US" sz="900">
                <a:solidFill>
                  <a:schemeClr val="bg1"/>
                </a:solidFill>
              </a:rPr>
              <a:t>[REV 2.3.22]</a:t>
            </a:r>
          </a:p>
        </p:txBody>
      </p:sp>
    </p:spTree>
    <p:extLst>
      <p:ext uri="{BB962C8B-B14F-4D97-AF65-F5344CB8AC3E}">
        <p14:creationId xmlns:p14="http://schemas.microsoft.com/office/powerpoint/2010/main" val="77471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p:cNvSpPr/>
          <p:nvPr/>
        </p:nvSpPr>
        <p:spPr>
          <a:xfrm>
            <a:off x="4452264" y="-138206"/>
            <a:ext cx="7617644" cy="6883400"/>
          </a:xfrm>
          <a:prstGeom prst="rect">
            <a:avLst/>
          </a:prstGeom>
          <a:solidFill>
            <a:srgbClr val="333E48"/>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lang="en-US" sz="1600"/>
          </a:p>
        </p:txBody>
      </p:sp>
      <p:sp>
        <p:nvSpPr>
          <p:cNvPr id="9" name="REGIONAL VICE PRESIDENT">
            <a:extLst>
              <a:ext uri="{FF2B5EF4-FFF2-40B4-BE49-F238E27FC236}">
                <a16:creationId xmlns:a16="http://schemas.microsoft.com/office/drawing/2014/main" id="{4FA238D8-B8B4-DD48-8ACD-D9E21999A741}"/>
              </a:ext>
            </a:extLst>
          </p:cNvPr>
          <p:cNvSpPr txBox="1"/>
          <p:nvPr/>
        </p:nvSpPr>
        <p:spPr>
          <a:xfrm>
            <a:off x="5182584" y="1653734"/>
            <a:ext cx="6350966" cy="1023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oAutofit/>
          </a:bodyPr>
          <a:lstStyle/>
          <a:p>
            <a:pPr defTabSz="670543">
              <a:lnSpc>
                <a:spcPct val="80000"/>
              </a:lnSpc>
              <a:spcBef>
                <a:spcPts val="1200"/>
              </a:spcBef>
              <a:defRPr sz="2640">
                <a:solidFill>
                  <a:srgbClr val="EAEAEA"/>
                </a:solidFill>
                <a:latin typeface="Khula Regular"/>
                <a:ea typeface="Khula Regular"/>
                <a:cs typeface="Khula Regular"/>
                <a:sym typeface="Khula Regular"/>
              </a:defRPr>
            </a:pPr>
            <a:r>
              <a:rPr lang="en-US" sz="1600">
                <a:latin typeface="Khula Light" panose="02000000000000000000"/>
                <a:ea typeface="Khula Bold"/>
                <a:cs typeface="Khula Bold"/>
                <a:sym typeface="Khula Bold"/>
              </a:rPr>
              <a:t>Telephone:</a:t>
            </a:r>
            <a:r>
              <a:rPr lang="en-US" sz="1600">
                <a:latin typeface="Khula Light" panose="02000000000000000000"/>
              </a:rPr>
              <a:t> 888-325-5875 Opt. 3</a:t>
            </a:r>
            <a:endParaRPr lang="en-US" sz="1600">
              <a:solidFill>
                <a:srgbClr val="828587"/>
              </a:solidFill>
              <a:latin typeface="Khula Light" panose="02000000000000000000"/>
            </a:endParaRPr>
          </a:p>
          <a:p>
            <a:pPr defTabSz="670543">
              <a:lnSpc>
                <a:spcPct val="80000"/>
              </a:lnSpc>
              <a:spcBef>
                <a:spcPts val="1200"/>
              </a:spcBef>
              <a:defRPr sz="2640">
                <a:solidFill>
                  <a:srgbClr val="EAEAEA"/>
                </a:solidFill>
                <a:latin typeface="Khula Regular"/>
                <a:ea typeface="Khula Regular"/>
                <a:cs typeface="Khula Regular"/>
                <a:sym typeface="Khula Regular"/>
              </a:defRPr>
            </a:pPr>
            <a:r>
              <a:rPr lang="en-US" sz="1600">
                <a:latin typeface="Khula Light" panose="02000000000000000000"/>
              </a:rPr>
              <a:t>Submit a Ticket: broadvoice.com/submit-a-ticket/</a:t>
            </a:r>
          </a:p>
          <a:p>
            <a:pPr defTabSz="670543">
              <a:lnSpc>
                <a:spcPct val="80000"/>
              </a:lnSpc>
              <a:spcBef>
                <a:spcPts val="1200"/>
              </a:spcBef>
              <a:defRPr sz="2640">
                <a:solidFill>
                  <a:srgbClr val="EAEAEA"/>
                </a:solidFill>
                <a:latin typeface="Khula Regular"/>
                <a:ea typeface="Khula Regular"/>
                <a:cs typeface="Khula Regular"/>
                <a:sym typeface="Khula Regular"/>
              </a:defRPr>
            </a:pPr>
            <a:r>
              <a:rPr lang="en-US" sz="1600">
                <a:latin typeface="Khula Light" panose="02000000000000000000"/>
              </a:rPr>
              <a:t>Chat: broadvoice.com/contact-us/</a:t>
            </a:r>
          </a:p>
        </p:txBody>
      </p:sp>
      <p:sp>
        <p:nvSpPr>
          <p:cNvPr id="10" name="REGIONAL VICE PRESIDENT">
            <a:extLst>
              <a:ext uri="{FF2B5EF4-FFF2-40B4-BE49-F238E27FC236}">
                <a16:creationId xmlns:a16="http://schemas.microsoft.com/office/drawing/2014/main" id="{B2B43FCE-AB37-8B48-A4BF-10FE7E6F224F}"/>
              </a:ext>
            </a:extLst>
          </p:cNvPr>
          <p:cNvSpPr txBox="1"/>
          <p:nvPr/>
        </p:nvSpPr>
        <p:spPr>
          <a:xfrm>
            <a:off x="5182584" y="2917065"/>
            <a:ext cx="6157004" cy="1023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ormAutofit/>
          </a:bodyPr>
          <a:lstStyle/>
          <a:p>
            <a:r>
              <a:rPr lang="en-US" sz="1600">
                <a:solidFill>
                  <a:srgbClr val="EAEAEA"/>
                </a:solidFill>
                <a:latin typeface="Khula Regular"/>
                <a:cs typeface="Khula Regular"/>
              </a:rPr>
              <a:t>Hours of Operation:</a:t>
            </a:r>
          </a:p>
          <a:p>
            <a:r>
              <a:rPr lang="en-US" sz="1600">
                <a:solidFill>
                  <a:srgbClr val="EAEAEA"/>
                </a:solidFill>
                <a:latin typeface="Khula Regular"/>
                <a:cs typeface="Khula Regular"/>
              </a:rPr>
              <a:t>24 x 7 x 365. Support is open every day, all day including holidays. </a:t>
            </a:r>
          </a:p>
        </p:txBody>
      </p:sp>
      <p:sp>
        <p:nvSpPr>
          <p:cNvPr id="11" name="REGIONAL VICE PRESIDENT">
            <a:extLst>
              <a:ext uri="{FF2B5EF4-FFF2-40B4-BE49-F238E27FC236}">
                <a16:creationId xmlns:a16="http://schemas.microsoft.com/office/drawing/2014/main" id="{5FA5A45B-A132-8B44-9117-AAB3DEF4EF55}"/>
              </a:ext>
            </a:extLst>
          </p:cNvPr>
          <p:cNvSpPr txBox="1"/>
          <p:nvPr/>
        </p:nvSpPr>
        <p:spPr>
          <a:xfrm>
            <a:off x="5182584" y="3801595"/>
            <a:ext cx="6157004" cy="2029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rmAutofit/>
          </a:bodyPr>
          <a:lstStyle/>
          <a:p>
            <a:r>
              <a:rPr lang="en-US" sz="1600">
                <a:solidFill>
                  <a:srgbClr val="EAEAEA"/>
                </a:solidFill>
                <a:latin typeface="Khula Light" panose="02000000000000000000"/>
                <a:cs typeface="Khula Regular"/>
              </a:rPr>
              <a:t>Please note that cases are worked as they come in, regardless of the time of day, as we offer 24 x 7 support. But non-urgent issues that may require additional support are worked to a 24-hour SLA. </a:t>
            </a:r>
          </a:p>
          <a:p>
            <a:endParaRPr lang="en-US" sz="1600">
              <a:solidFill>
                <a:srgbClr val="EAEAEA"/>
              </a:solidFill>
              <a:latin typeface="Khula Light" panose="02000000000000000000"/>
              <a:cs typeface="Khula Light" panose="02000000000000000000" pitchFamily="2" charset="0"/>
            </a:endParaRPr>
          </a:p>
          <a:p>
            <a:r>
              <a:rPr lang="en-US" sz="1600">
                <a:solidFill>
                  <a:schemeClr val="bg1"/>
                </a:solidFill>
                <a:latin typeface="Khula Light" panose="02000000000000000000"/>
                <a:cs typeface="Khula Light" panose="02000000000000000000" pitchFamily="2" charset="0"/>
              </a:rPr>
              <a:t>We’re happy to help, and please be assured that we have trained technicians to support our business customers after-hours, weekends, and holidays. </a:t>
            </a:r>
          </a:p>
          <a:p>
            <a:endParaRPr lang="en-US" sz="1600">
              <a:solidFill>
                <a:srgbClr val="EAEAEA"/>
              </a:solidFill>
              <a:latin typeface="Khula Regular"/>
              <a:cs typeface="Khula Regular"/>
            </a:endParaRPr>
          </a:p>
        </p:txBody>
      </p:sp>
      <p:sp>
        <p:nvSpPr>
          <p:cNvPr id="13" name="REGIONAL VICE PRESIDENT">
            <a:extLst>
              <a:ext uri="{FF2B5EF4-FFF2-40B4-BE49-F238E27FC236}">
                <a16:creationId xmlns:a16="http://schemas.microsoft.com/office/drawing/2014/main" id="{F4BF1108-27FD-0E45-9CC3-3F9922DB7BED}"/>
              </a:ext>
            </a:extLst>
          </p:cNvPr>
          <p:cNvSpPr txBox="1"/>
          <p:nvPr/>
        </p:nvSpPr>
        <p:spPr>
          <a:xfrm>
            <a:off x="5182584" y="428230"/>
            <a:ext cx="5628851" cy="1023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l">
              <a:lnSpc>
                <a:spcPct val="90000"/>
              </a:lnSpc>
              <a:spcBef>
                <a:spcPts val="4500"/>
              </a:spcBef>
              <a:defRPr sz="5600">
                <a:solidFill>
                  <a:srgbClr val="EAEAEA"/>
                </a:solidFill>
                <a:latin typeface="Khula Bold"/>
                <a:ea typeface="Khula Bold"/>
                <a:cs typeface="Khula Bold"/>
                <a:sym typeface="Khula Bold"/>
              </a:defRPr>
            </a:lvl1pPr>
          </a:lstStyle>
          <a:p>
            <a:r>
              <a:rPr lang="en-US" sz="2800" b="1"/>
              <a:t>Business Support Contact Information</a:t>
            </a:r>
            <a:endParaRPr sz="2800" b="1"/>
          </a:p>
        </p:txBody>
      </p:sp>
      <p:sp>
        <p:nvSpPr>
          <p:cNvPr id="14" name="REGIONAL VICE PRESIDENT">
            <a:extLst>
              <a:ext uri="{FF2B5EF4-FFF2-40B4-BE49-F238E27FC236}">
                <a16:creationId xmlns:a16="http://schemas.microsoft.com/office/drawing/2014/main" id="{1A7705B6-C627-A34E-9DF1-D3B25AEC258C}"/>
              </a:ext>
            </a:extLst>
          </p:cNvPr>
          <p:cNvSpPr txBox="1"/>
          <p:nvPr/>
        </p:nvSpPr>
        <p:spPr>
          <a:xfrm>
            <a:off x="0" y="3123874"/>
            <a:ext cx="4574356" cy="1023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ormAutofit/>
          </a:bodyPr>
          <a:lstStyle>
            <a:lvl1pPr algn="l">
              <a:lnSpc>
                <a:spcPct val="90000"/>
              </a:lnSpc>
              <a:spcBef>
                <a:spcPts val="4500"/>
              </a:spcBef>
              <a:defRPr sz="5600">
                <a:solidFill>
                  <a:srgbClr val="EAEAEA"/>
                </a:solidFill>
                <a:latin typeface="Khula Bold"/>
                <a:ea typeface="Khula Bold"/>
                <a:cs typeface="Khula Bold"/>
                <a:sym typeface="Khula Bold"/>
              </a:defRPr>
            </a:lvl1pPr>
          </a:lstStyle>
          <a:p>
            <a:pPr algn="ctr"/>
            <a:r>
              <a:rPr lang="en-US" sz="2800">
                <a:solidFill>
                  <a:srgbClr val="38BDCD"/>
                </a:solidFill>
              </a:rPr>
              <a:t>Business Support Contact Information</a:t>
            </a:r>
          </a:p>
        </p:txBody>
      </p:sp>
      <p:pic>
        <p:nvPicPr>
          <p:cNvPr id="15" name="Broadvoice_Logo_Source_RGB_Broadvoice_Logo_Color_RGB_Medium.png" descr="Broadvoice_Logo_Source_RGB_Broadvoice_Logo_Color_RGB_Medium.png">
            <a:extLst>
              <a:ext uri="{FF2B5EF4-FFF2-40B4-BE49-F238E27FC236}">
                <a16:creationId xmlns:a16="http://schemas.microsoft.com/office/drawing/2014/main" id="{6A383DF0-7D9E-2D41-AB44-6960FA5CF582}"/>
              </a:ext>
            </a:extLst>
          </p:cNvPr>
          <p:cNvPicPr>
            <a:picLocks noChangeAspect="1"/>
          </p:cNvPicPr>
          <p:nvPr/>
        </p:nvPicPr>
        <p:blipFill>
          <a:blip r:embed="rId2"/>
          <a:stretch>
            <a:fillRect/>
          </a:stretch>
        </p:blipFill>
        <p:spPr>
          <a:xfrm>
            <a:off x="1194122" y="2628140"/>
            <a:ext cx="2182054" cy="411245"/>
          </a:xfrm>
          <a:prstGeom prst="rect">
            <a:avLst/>
          </a:prstGeom>
          <a:ln w="12700">
            <a:miter lim="400000"/>
          </a:ln>
        </p:spPr>
      </p:pic>
    </p:spTree>
    <p:extLst>
      <p:ext uri="{BB962C8B-B14F-4D97-AF65-F5344CB8AC3E}">
        <p14:creationId xmlns:p14="http://schemas.microsoft.com/office/powerpoint/2010/main" val="12206831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35BE95-4282-A345-9DFB-51BFA19A72B9}"/>
              </a:ext>
            </a:extLst>
          </p:cNvPr>
          <p:cNvSpPr txBox="1"/>
          <p:nvPr/>
        </p:nvSpPr>
        <p:spPr>
          <a:xfrm>
            <a:off x="11805920" y="6797040"/>
            <a:ext cx="184731" cy="369332"/>
          </a:xfrm>
          <a:prstGeom prst="rect">
            <a:avLst/>
          </a:prstGeom>
          <a:noFill/>
        </p:spPr>
        <p:txBody>
          <a:bodyPr wrap="none" rtlCol="0">
            <a:spAutoFit/>
          </a:bodyPr>
          <a:lstStyle/>
          <a:p>
            <a:endParaRPr lang="en-US"/>
          </a:p>
        </p:txBody>
      </p:sp>
      <p:sp>
        <p:nvSpPr>
          <p:cNvPr id="12" name="bg object 16">
            <a:extLst>
              <a:ext uri="{FF2B5EF4-FFF2-40B4-BE49-F238E27FC236}">
                <a16:creationId xmlns:a16="http://schemas.microsoft.com/office/drawing/2014/main" id="{6BC0BF9A-8717-5348-B04B-DB40BD1AC666}"/>
              </a:ext>
            </a:extLst>
          </p:cNvPr>
          <p:cNvSpPr/>
          <p:nvPr/>
        </p:nvSpPr>
        <p:spPr>
          <a:xfrm>
            <a:off x="0" y="6376722"/>
            <a:ext cx="12192000" cy="481278"/>
          </a:xfrm>
          <a:custGeom>
            <a:avLst/>
            <a:gdLst/>
            <a:ahLst/>
            <a:cxnLst/>
            <a:rect l="l" t="t" r="r" b="b"/>
            <a:pathLst>
              <a:path w="908050" h="11308715">
                <a:moveTo>
                  <a:pt x="0" y="0"/>
                </a:moveTo>
                <a:lnTo>
                  <a:pt x="907476" y="0"/>
                </a:lnTo>
                <a:lnTo>
                  <a:pt x="907476" y="11308556"/>
                </a:lnTo>
                <a:lnTo>
                  <a:pt x="0" y="11308556"/>
                </a:lnTo>
                <a:lnTo>
                  <a:pt x="0" y="0"/>
                </a:lnTo>
                <a:close/>
              </a:path>
            </a:pathLst>
          </a:custGeom>
          <a:solidFill>
            <a:srgbClr val="62BBCA"/>
          </a:solidFill>
        </p:spPr>
        <p:txBody>
          <a:bodyPr wrap="square" lIns="0" tIns="0" rIns="0" bIns="0" rtlCol="0"/>
          <a:lstStyle/>
          <a:p>
            <a:endParaRPr/>
          </a:p>
        </p:txBody>
      </p:sp>
      <p:pic>
        <p:nvPicPr>
          <p:cNvPr id="13" name="Image" descr="Image">
            <a:extLst>
              <a:ext uri="{FF2B5EF4-FFF2-40B4-BE49-F238E27FC236}">
                <a16:creationId xmlns:a16="http://schemas.microsoft.com/office/drawing/2014/main" id="{4E0731A7-9C82-114D-ABF6-FA2D350389E0}"/>
              </a:ext>
            </a:extLst>
          </p:cNvPr>
          <p:cNvPicPr>
            <a:picLocks noChangeAspect="1"/>
          </p:cNvPicPr>
          <p:nvPr/>
        </p:nvPicPr>
        <p:blipFill>
          <a:blip r:embed="rId3"/>
          <a:stretch>
            <a:fillRect/>
          </a:stretch>
        </p:blipFill>
        <p:spPr>
          <a:xfrm>
            <a:off x="11613770" y="6410838"/>
            <a:ext cx="413045" cy="413045"/>
          </a:xfrm>
          <a:prstGeom prst="rect">
            <a:avLst/>
          </a:prstGeom>
          <a:ln w="12700">
            <a:miter lim="400000"/>
          </a:ln>
        </p:spPr>
      </p:pic>
      <p:sp>
        <p:nvSpPr>
          <p:cNvPr id="18" name="object 5">
            <a:extLst>
              <a:ext uri="{FF2B5EF4-FFF2-40B4-BE49-F238E27FC236}">
                <a16:creationId xmlns:a16="http://schemas.microsoft.com/office/drawing/2014/main" id="{A65266D3-5BAF-3742-B143-5BA672A55016}"/>
              </a:ext>
            </a:extLst>
          </p:cNvPr>
          <p:cNvSpPr txBox="1">
            <a:spLocks/>
          </p:cNvSpPr>
          <p:nvPr/>
        </p:nvSpPr>
        <p:spPr>
          <a:xfrm>
            <a:off x="426837" y="1494655"/>
            <a:ext cx="5799457" cy="24519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pPr marL="12700">
              <a:lnSpc>
                <a:spcPct val="100000"/>
              </a:lnSpc>
              <a:spcBef>
                <a:spcPts val="395"/>
              </a:spcBef>
              <a:tabLst>
                <a:tab pos="987425" algn="l"/>
                <a:tab pos="1631950" algn="l"/>
                <a:tab pos="2426335" algn="l"/>
              </a:tabLst>
            </a:pPr>
            <a:r>
              <a:rPr lang="en-US" sz="1600">
                <a:latin typeface="Khula Bold"/>
                <a:cs typeface="Khula Bold"/>
                <a:sym typeface="Calibri"/>
              </a:rPr>
              <a:t>TIER 1:</a:t>
            </a:r>
          </a:p>
        </p:txBody>
      </p:sp>
      <p:sp>
        <p:nvSpPr>
          <p:cNvPr id="10" name="Title 2">
            <a:extLst>
              <a:ext uri="{FF2B5EF4-FFF2-40B4-BE49-F238E27FC236}">
                <a16:creationId xmlns:a16="http://schemas.microsoft.com/office/drawing/2014/main" id="{D6E7D806-571B-8746-A4F3-FD9812883381}"/>
              </a:ext>
            </a:extLst>
          </p:cNvPr>
          <p:cNvSpPr txBox="1">
            <a:spLocks/>
          </p:cNvSpPr>
          <p:nvPr/>
        </p:nvSpPr>
        <p:spPr>
          <a:xfrm>
            <a:off x="426836" y="220341"/>
            <a:ext cx="11724401" cy="480922"/>
          </a:xfrm>
          <a:prstGeom prst="rect">
            <a:avLst/>
          </a:prstGeom>
        </p:spPr>
        <p:txBody>
          <a:bodyPr lIns="0" tIns="0" rIns="0" bIns="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r>
              <a:rPr lang="en-US" sz="2800">
                <a:solidFill>
                  <a:schemeClr val="tx1"/>
                </a:solidFill>
                <a:latin typeface="Khula ExtraBold"/>
                <a:cs typeface="Khula ExtraBold"/>
                <a:sym typeface="Khula Light"/>
              </a:rPr>
              <a:t>SUPPORT LEVELS</a:t>
            </a:r>
            <a:endParaRPr lang="en-US" sz="2800">
              <a:solidFill>
                <a:srgbClr val="62BBCA"/>
              </a:solidFill>
              <a:latin typeface="Khula ExtraBold"/>
              <a:cs typeface="Khula ExtraBold"/>
              <a:sym typeface="Khula ExtraBold"/>
            </a:endParaRPr>
          </a:p>
        </p:txBody>
      </p:sp>
      <p:sp>
        <p:nvSpPr>
          <p:cNvPr id="11" name="object 5">
            <a:extLst>
              <a:ext uri="{FF2B5EF4-FFF2-40B4-BE49-F238E27FC236}">
                <a16:creationId xmlns:a16="http://schemas.microsoft.com/office/drawing/2014/main" id="{F6C7934D-426A-6E4D-96D5-E37001EA51A9}"/>
              </a:ext>
            </a:extLst>
          </p:cNvPr>
          <p:cNvSpPr txBox="1">
            <a:spLocks/>
          </p:cNvSpPr>
          <p:nvPr/>
        </p:nvSpPr>
        <p:spPr>
          <a:xfrm>
            <a:off x="426836" y="1782478"/>
            <a:ext cx="11559221" cy="3798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pPr>
              <a:lnSpc>
                <a:spcPct val="100000"/>
              </a:lnSpc>
              <a:spcAft>
                <a:spcPts val="600"/>
              </a:spcAft>
            </a:pPr>
            <a:r>
              <a:rPr lang="en-US" sz="1600" b="0">
                <a:solidFill>
                  <a:schemeClr val="tx1"/>
                </a:solidFill>
                <a:latin typeface="Khula Light" panose="02000000000000000000" pitchFamily="2" charset="0"/>
                <a:cs typeface="Khula Light" panose="02000000000000000000" pitchFamily="2" charset="0"/>
              </a:rPr>
              <a:t>The issue is reported, call samples extracted, issues a case and explains the troubleshooting process to the customer. Depending on the reported problem. The SLA is within 24 hours of receipt. If the issue is service affecting, it is immediately routed to the next level.</a:t>
            </a:r>
          </a:p>
        </p:txBody>
      </p:sp>
      <p:sp>
        <p:nvSpPr>
          <p:cNvPr id="23" name="object 5">
            <a:extLst>
              <a:ext uri="{FF2B5EF4-FFF2-40B4-BE49-F238E27FC236}">
                <a16:creationId xmlns:a16="http://schemas.microsoft.com/office/drawing/2014/main" id="{5E3C09FE-161A-634C-A48E-291C13A6D12F}"/>
              </a:ext>
            </a:extLst>
          </p:cNvPr>
          <p:cNvSpPr txBox="1">
            <a:spLocks/>
          </p:cNvSpPr>
          <p:nvPr/>
        </p:nvSpPr>
        <p:spPr>
          <a:xfrm>
            <a:off x="426837" y="2343168"/>
            <a:ext cx="5799457" cy="24519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pPr marL="12700">
              <a:lnSpc>
                <a:spcPct val="100000"/>
              </a:lnSpc>
              <a:spcBef>
                <a:spcPts val="395"/>
              </a:spcBef>
              <a:tabLst>
                <a:tab pos="987425" algn="l"/>
                <a:tab pos="1631950" algn="l"/>
                <a:tab pos="2426335" algn="l"/>
              </a:tabLst>
            </a:pPr>
            <a:r>
              <a:rPr lang="en-US" sz="1600">
                <a:latin typeface="Khula Bold"/>
                <a:cs typeface="Khula Bold"/>
                <a:sym typeface="Calibri"/>
              </a:rPr>
              <a:t>TIER 2:</a:t>
            </a:r>
          </a:p>
        </p:txBody>
      </p:sp>
      <p:sp>
        <p:nvSpPr>
          <p:cNvPr id="26" name="object 5">
            <a:extLst>
              <a:ext uri="{FF2B5EF4-FFF2-40B4-BE49-F238E27FC236}">
                <a16:creationId xmlns:a16="http://schemas.microsoft.com/office/drawing/2014/main" id="{26486643-C1CF-A84F-BF84-28171B131878}"/>
              </a:ext>
            </a:extLst>
          </p:cNvPr>
          <p:cNvSpPr txBox="1">
            <a:spLocks/>
          </p:cNvSpPr>
          <p:nvPr/>
        </p:nvSpPr>
        <p:spPr>
          <a:xfrm>
            <a:off x="426836" y="2647207"/>
            <a:ext cx="11338325" cy="3798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pPr>
              <a:lnSpc>
                <a:spcPct val="100000"/>
              </a:lnSpc>
              <a:spcAft>
                <a:spcPts val="600"/>
              </a:spcAft>
            </a:pPr>
            <a:r>
              <a:rPr lang="en-US" sz="1600" b="0">
                <a:solidFill>
                  <a:schemeClr val="tx1"/>
                </a:solidFill>
                <a:latin typeface="Khula Light" panose="02000000000000000000" pitchFamily="2" charset="0"/>
                <a:cs typeface="Khula Light" panose="02000000000000000000" pitchFamily="2" charset="0"/>
              </a:rPr>
              <a:t>The reported issue is investigated and worked on to resolve. The customer will be asked to retest, or if more info is needed to resolve, the customer will be contacted. SLA is the same day as received. </a:t>
            </a:r>
          </a:p>
        </p:txBody>
      </p:sp>
      <p:sp>
        <p:nvSpPr>
          <p:cNvPr id="29" name="object 5">
            <a:extLst>
              <a:ext uri="{FF2B5EF4-FFF2-40B4-BE49-F238E27FC236}">
                <a16:creationId xmlns:a16="http://schemas.microsoft.com/office/drawing/2014/main" id="{52762726-8099-C749-82F2-14BF1B148887}"/>
              </a:ext>
            </a:extLst>
          </p:cNvPr>
          <p:cNvSpPr txBox="1">
            <a:spLocks/>
          </p:cNvSpPr>
          <p:nvPr/>
        </p:nvSpPr>
        <p:spPr>
          <a:xfrm>
            <a:off x="426837" y="3160060"/>
            <a:ext cx="5799457" cy="24519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pPr marL="12700">
              <a:lnSpc>
                <a:spcPct val="100000"/>
              </a:lnSpc>
              <a:spcBef>
                <a:spcPts val="395"/>
              </a:spcBef>
              <a:tabLst>
                <a:tab pos="987425" algn="l"/>
                <a:tab pos="1631950" algn="l"/>
                <a:tab pos="2426335" algn="l"/>
              </a:tabLst>
            </a:pPr>
            <a:r>
              <a:rPr lang="en-US" sz="1600">
                <a:latin typeface="Khula Bold"/>
                <a:cs typeface="Khula Bold"/>
                <a:sym typeface="Calibri"/>
              </a:rPr>
              <a:t>PREMIER CARE:</a:t>
            </a:r>
          </a:p>
        </p:txBody>
      </p:sp>
      <p:sp>
        <p:nvSpPr>
          <p:cNvPr id="30" name="object 5">
            <a:extLst>
              <a:ext uri="{FF2B5EF4-FFF2-40B4-BE49-F238E27FC236}">
                <a16:creationId xmlns:a16="http://schemas.microsoft.com/office/drawing/2014/main" id="{4A83CB98-4D5F-5A4E-BA23-F7A34CAD3177}"/>
              </a:ext>
            </a:extLst>
          </p:cNvPr>
          <p:cNvSpPr txBox="1">
            <a:spLocks/>
          </p:cNvSpPr>
          <p:nvPr/>
        </p:nvSpPr>
        <p:spPr>
          <a:xfrm>
            <a:off x="426836" y="3411549"/>
            <a:ext cx="11338325" cy="3798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b="1" i="0" kern="1200">
                <a:solidFill>
                  <a:srgbClr val="333E48"/>
                </a:solidFill>
                <a:latin typeface="Khula Bold" panose="02000000000000000000" pitchFamily="2" charset="0"/>
                <a:ea typeface="+mj-ea"/>
                <a:cs typeface="Khula Bold" panose="02000000000000000000" pitchFamily="2" charset="0"/>
              </a:defRPr>
            </a:lvl1pPr>
          </a:lstStyle>
          <a:p>
            <a:pPr>
              <a:lnSpc>
                <a:spcPct val="100000"/>
              </a:lnSpc>
              <a:spcAft>
                <a:spcPts val="600"/>
              </a:spcAft>
            </a:pPr>
            <a:r>
              <a:rPr lang="en-US" sz="1600" b="0">
                <a:solidFill>
                  <a:schemeClr val="tx1"/>
                </a:solidFill>
                <a:latin typeface="Khula Light" panose="02000000000000000000" pitchFamily="2" charset="0"/>
                <a:cs typeface="Khula Light" panose="02000000000000000000" pitchFamily="2" charset="0"/>
              </a:rPr>
              <a:t>If an account is assigned a Premier Account status, the SLA to respond to an incident is within 2 hours of receipt. Premier cases are automatically assigned a Tier 2 or above technician.</a:t>
            </a:r>
          </a:p>
          <a:p>
            <a:pPr>
              <a:lnSpc>
                <a:spcPct val="100000"/>
              </a:lnSpc>
              <a:spcAft>
                <a:spcPts val="600"/>
              </a:spcAft>
            </a:pPr>
            <a:endParaRPr lang="en-US" sz="1600" b="0">
              <a:solidFill>
                <a:schemeClr val="tx1"/>
              </a:solidFill>
              <a:latin typeface="Khula Light" panose="02000000000000000000" pitchFamily="2" charset="0"/>
              <a:cs typeface="Khula Light" panose="02000000000000000000" pitchFamily="2" charset="0"/>
            </a:endParaRPr>
          </a:p>
          <a:p>
            <a:pPr>
              <a:lnSpc>
                <a:spcPct val="100000"/>
              </a:lnSpc>
              <a:spcAft>
                <a:spcPts val="600"/>
              </a:spcAft>
            </a:pPr>
            <a:r>
              <a:rPr lang="en-US" sz="1600">
                <a:solidFill>
                  <a:schemeClr val="tx1"/>
                </a:solidFill>
                <a:latin typeface="Khula Light" panose="02000000000000000000" pitchFamily="2" charset="0"/>
                <a:cs typeface="Khula Light" panose="02000000000000000000" pitchFamily="2" charset="0"/>
              </a:rPr>
              <a:t>Note: </a:t>
            </a:r>
            <a:r>
              <a:rPr lang="en-US" sz="1600" b="0">
                <a:solidFill>
                  <a:schemeClr val="tx1"/>
                </a:solidFill>
                <a:latin typeface="Khula Light" panose="02000000000000000000" pitchFamily="2" charset="0"/>
                <a:cs typeface="Khula Light" panose="02000000000000000000" pitchFamily="2" charset="0"/>
              </a:rPr>
              <a:t>Premier customers will be given a dedicated direct Premier Support Number</a:t>
            </a:r>
          </a:p>
          <a:p>
            <a:pPr marL="0" marR="0">
              <a:lnSpc>
                <a:spcPct val="107000"/>
              </a:lnSpc>
              <a:spcBef>
                <a:spcPts val="0"/>
              </a:spcBef>
              <a:spcAft>
                <a:spcPts val="800"/>
              </a:spcAft>
            </a:pPr>
            <a:endParaRPr lang="en-US" sz="1600">
              <a:solidFill>
                <a:schemeClr val="tx1"/>
              </a:solidFill>
              <a:latin typeface="Khula Light" panose="0200000000000000000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a:solidFill>
                  <a:schemeClr val="tx1"/>
                </a:solidFill>
                <a:effectLst/>
                <a:latin typeface="Khula Light" panose="02000000000000000000"/>
                <a:ea typeface="Calibri" panose="020F0502020204030204" pitchFamily="34" charset="0"/>
                <a:cs typeface="Times New Roman" panose="02020603050405020304" pitchFamily="18" charset="0"/>
              </a:rPr>
              <a:t>What is the SLA for Cases?</a:t>
            </a:r>
          </a:p>
          <a:p>
            <a:pPr marL="0" marR="0">
              <a:lnSpc>
                <a:spcPct val="107000"/>
              </a:lnSpc>
              <a:spcBef>
                <a:spcPts val="0"/>
              </a:spcBef>
              <a:spcAft>
                <a:spcPts val="800"/>
              </a:spcAft>
            </a:pPr>
            <a:r>
              <a:rPr lang="en-US" sz="1600" b="0">
                <a:solidFill>
                  <a:schemeClr val="tx1"/>
                </a:solidFill>
                <a:effectLst/>
                <a:latin typeface="Khula Light" panose="02000000000000000000"/>
                <a:ea typeface="Calibri" panose="020F0502020204030204" pitchFamily="34" charset="0"/>
                <a:cs typeface="Times New Roman" panose="02020603050405020304" pitchFamily="18" charset="0"/>
              </a:rPr>
              <a:t>For Non-Service Impacting issues = the SLA is 24 hours upon receipt</a:t>
            </a:r>
          </a:p>
          <a:p>
            <a:pPr marL="0" marR="0">
              <a:lnSpc>
                <a:spcPct val="107000"/>
              </a:lnSpc>
              <a:spcBef>
                <a:spcPts val="0"/>
              </a:spcBef>
              <a:spcAft>
                <a:spcPts val="800"/>
              </a:spcAft>
            </a:pPr>
            <a:r>
              <a:rPr lang="en-US" sz="1600" b="0">
                <a:solidFill>
                  <a:schemeClr val="tx1"/>
                </a:solidFill>
                <a:effectLst/>
                <a:latin typeface="Khula Light" panose="02000000000000000000"/>
                <a:ea typeface="Calibri" panose="020F0502020204030204" pitchFamily="34" charset="0"/>
                <a:cs typeface="Times New Roman" panose="02020603050405020304" pitchFamily="18" charset="0"/>
              </a:rPr>
              <a:t>Service Impacting = the SLA is immediate (if services are down, updated every 30 minutes)</a:t>
            </a:r>
          </a:p>
          <a:p>
            <a:pPr marL="0" marR="0">
              <a:lnSpc>
                <a:spcPct val="107000"/>
              </a:lnSpc>
              <a:spcBef>
                <a:spcPts val="0"/>
              </a:spcBef>
              <a:spcAft>
                <a:spcPts val="0"/>
              </a:spcAft>
            </a:pPr>
            <a:r>
              <a:rPr lang="en-US" sz="1600" b="0">
                <a:solidFill>
                  <a:schemeClr val="tx1"/>
                </a:solidFill>
                <a:effectLst/>
                <a:latin typeface="Khula Light" panose="02000000000000000000"/>
                <a:ea typeface="Calibri" panose="020F0502020204030204" pitchFamily="34" charset="0"/>
                <a:cs typeface="Times New Roman" panose="02020603050405020304" pitchFamily="18" charset="0"/>
              </a:rPr>
              <a:t>For Premier Accounts = the SLA is 2 hours within receipt</a:t>
            </a:r>
          </a:p>
          <a:p>
            <a:pPr>
              <a:lnSpc>
                <a:spcPct val="100000"/>
              </a:lnSpc>
              <a:spcAft>
                <a:spcPts val="600"/>
              </a:spcAft>
            </a:pPr>
            <a:endParaRPr lang="en-US" sz="1600" b="0">
              <a:solidFill>
                <a:schemeClr val="tx1"/>
              </a:solidFill>
              <a:latin typeface="Khula Light" panose="02000000000000000000" pitchFamily="2" charset="0"/>
              <a:cs typeface="Khula Light" panose="02000000000000000000" pitchFamily="2" charset="0"/>
            </a:endParaRPr>
          </a:p>
          <a:p>
            <a:pPr>
              <a:lnSpc>
                <a:spcPct val="100000"/>
              </a:lnSpc>
              <a:spcAft>
                <a:spcPts val="600"/>
              </a:spcAft>
            </a:pPr>
            <a:endParaRPr lang="en-US" sz="1600" b="0">
              <a:solidFill>
                <a:schemeClr val="tx1"/>
              </a:solidFill>
              <a:latin typeface="Khula Light" panose="02000000000000000000" pitchFamily="2" charset="0"/>
              <a:cs typeface="Khula Light" panose="02000000000000000000" pitchFamily="2" charset="0"/>
            </a:endParaRPr>
          </a:p>
        </p:txBody>
      </p:sp>
      <p:sp>
        <p:nvSpPr>
          <p:cNvPr id="15" name="TextBox 14">
            <a:extLst>
              <a:ext uri="{FF2B5EF4-FFF2-40B4-BE49-F238E27FC236}">
                <a16:creationId xmlns:a16="http://schemas.microsoft.com/office/drawing/2014/main" id="{2945FC0E-A58A-487B-9CB4-8901B1AF8CD1}"/>
              </a:ext>
            </a:extLst>
          </p:cNvPr>
          <p:cNvSpPr txBox="1"/>
          <p:nvPr/>
        </p:nvSpPr>
        <p:spPr>
          <a:xfrm>
            <a:off x="337190" y="791666"/>
            <a:ext cx="8268928" cy="646331"/>
          </a:xfrm>
          <a:prstGeom prst="rect">
            <a:avLst/>
          </a:prstGeom>
          <a:noFill/>
        </p:spPr>
        <p:txBody>
          <a:bodyPr wrap="square">
            <a:spAutoFit/>
          </a:bodyPr>
          <a:lstStyle/>
          <a:p>
            <a:pPr marL="0" marR="0">
              <a:spcBef>
                <a:spcPts val="0"/>
              </a:spcBef>
              <a:spcAft>
                <a:spcPts val="0"/>
              </a:spcAft>
            </a:pPr>
            <a:r>
              <a:rPr lang="en-US" sz="1800" b="1">
                <a:effectLst/>
                <a:latin typeface="Khula Light" panose="02000000000000000000"/>
                <a:ea typeface="Calibri" panose="020F0502020204030204" pitchFamily="34" charset="0"/>
              </a:rPr>
              <a:t>What Support Levels do you offer? </a:t>
            </a:r>
            <a:endParaRPr lang="en-US" sz="1800">
              <a:effectLst/>
              <a:latin typeface="Khula Light" panose="02000000000000000000"/>
              <a:ea typeface="Calibri" panose="020F0502020204030204" pitchFamily="34" charset="0"/>
            </a:endParaRPr>
          </a:p>
          <a:p>
            <a:pPr marL="0" marR="0">
              <a:spcBef>
                <a:spcPts val="0"/>
              </a:spcBef>
              <a:spcAft>
                <a:spcPts val="0"/>
              </a:spcAft>
            </a:pPr>
            <a:r>
              <a:rPr lang="en-US" sz="1800">
                <a:solidFill>
                  <a:srgbClr val="242424"/>
                </a:solidFill>
                <a:effectLst/>
                <a:latin typeface="Khula Light" panose="02000000000000000000"/>
                <a:ea typeface="Calibri" panose="020F0502020204030204" pitchFamily="34" charset="0"/>
              </a:rPr>
              <a:t>We offer three support levels with a special handling of Premier accounts, see below:</a:t>
            </a:r>
            <a:endParaRPr lang="en-US" sz="1800">
              <a:effectLst/>
              <a:latin typeface="Khula Light" panose="02000000000000000000"/>
              <a:ea typeface="Calibri" panose="020F0502020204030204" pitchFamily="34" charset="0"/>
            </a:endParaRPr>
          </a:p>
        </p:txBody>
      </p:sp>
    </p:spTree>
    <p:extLst>
      <p:ext uri="{BB962C8B-B14F-4D97-AF65-F5344CB8AC3E}">
        <p14:creationId xmlns:p14="http://schemas.microsoft.com/office/powerpoint/2010/main" val="20287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p:cNvSpPr/>
          <p:nvPr/>
        </p:nvSpPr>
        <p:spPr>
          <a:xfrm>
            <a:off x="4574356" y="-12700"/>
            <a:ext cx="7617644" cy="6883400"/>
          </a:xfrm>
          <a:prstGeom prst="rect">
            <a:avLst/>
          </a:prstGeom>
          <a:solidFill>
            <a:srgbClr val="333E48"/>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lang="en-US" sz="1600"/>
          </a:p>
        </p:txBody>
      </p:sp>
      <p:sp>
        <p:nvSpPr>
          <p:cNvPr id="456" name="REGIONAL VICE PRESIDENT"/>
          <p:cNvSpPr txBox="1"/>
          <p:nvPr/>
        </p:nvSpPr>
        <p:spPr>
          <a:xfrm>
            <a:off x="5182583" y="309729"/>
            <a:ext cx="5168777" cy="1023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l">
              <a:lnSpc>
                <a:spcPct val="90000"/>
              </a:lnSpc>
              <a:spcBef>
                <a:spcPts val="4500"/>
              </a:spcBef>
              <a:defRPr sz="5600">
                <a:solidFill>
                  <a:srgbClr val="EAEAEA"/>
                </a:solidFill>
                <a:latin typeface="Khula Bold"/>
                <a:ea typeface="Khula Bold"/>
                <a:cs typeface="Khula Bold"/>
                <a:sym typeface="Khula Bold"/>
              </a:defRPr>
            </a:lvl1pPr>
          </a:lstStyle>
          <a:p>
            <a:pPr defTabSz="670543">
              <a:lnSpc>
                <a:spcPct val="80000"/>
              </a:lnSpc>
              <a:spcBef>
                <a:spcPts val="1200"/>
              </a:spcBef>
              <a:defRPr sz="2640">
                <a:solidFill>
                  <a:srgbClr val="EAEAEA"/>
                </a:solidFill>
                <a:latin typeface="Khula Regular"/>
                <a:ea typeface="Khula Regular"/>
                <a:cs typeface="Khula Regular"/>
                <a:sym typeface="Khula Regular"/>
              </a:defRPr>
            </a:pPr>
            <a:r>
              <a:rPr lang="en-US" sz="2800">
                <a:solidFill>
                  <a:srgbClr val="EAEAEA"/>
                </a:solidFill>
                <a:latin typeface="Khula Light" panose="02000000000000000000"/>
                <a:cs typeface="Khula Regular"/>
              </a:rPr>
              <a:t>How do I escalate an issue?</a:t>
            </a:r>
          </a:p>
        </p:txBody>
      </p:sp>
      <p:sp>
        <p:nvSpPr>
          <p:cNvPr id="457" name="REGIONAL VICE PRESIDENT"/>
          <p:cNvSpPr txBox="1"/>
          <p:nvPr/>
        </p:nvSpPr>
        <p:spPr>
          <a:xfrm>
            <a:off x="5182583" y="1290250"/>
            <a:ext cx="5168776" cy="332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p>
            <a:pPr defTabSz="670543">
              <a:lnSpc>
                <a:spcPct val="80000"/>
              </a:lnSpc>
              <a:spcBef>
                <a:spcPts val="1200"/>
              </a:spcBef>
              <a:defRPr sz="2640">
                <a:solidFill>
                  <a:srgbClr val="EAEAEA"/>
                </a:solidFill>
                <a:latin typeface="Khula Regular"/>
                <a:ea typeface="Khula Regular"/>
                <a:cs typeface="Khula Regular"/>
                <a:sym typeface="Khula Regular"/>
              </a:defRPr>
            </a:pPr>
            <a:r>
              <a:rPr lang="en-US" sz="1600" b="1">
                <a:solidFill>
                  <a:srgbClr val="EAEAEA"/>
                </a:solidFill>
                <a:latin typeface="Khula Light" panose="02000000000000000000"/>
                <a:cs typeface="Khula Regular"/>
              </a:rPr>
              <a:t>Email: </a:t>
            </a:r>
            <a:r>
              <a:rPr lang="en-US" sz="1600">
                <a:solidFill>
                  <a:srgbClr val="EAEAEA"/>
                </a:solidFill>
                <a:latin typeface="Khula Light" panose="02000000000000000000"/>
                <a:cs typeface="Khula Regular"/>
                <a:hlinkClick r:id="rId2"/>
              </a:rPr>
              <a:t>support-escalations@broadvoice.com</a:t>
            </a:r>
            <a:endParaRPr lang="en-US" sz="1600">
              <a:solidFill>
                <a:srgbClr val="EAEAEA"/>
              </a:solidFill>
              <a:latin typeface="Khula Light" panose="02000000000000000000"/>
              <a:cs typeface="Khula Regular"/>
            </a:endParaRPr>
          </a:p>
          <a:p>
            <a:pPr defTabSz="670543">
              <a:lnSpc>
                <a:spcPct val="80000"/>
              </a:lnSpc>
              <a:spcBef>
                <a:spcPts val="1200"/>
              </a:spcBef>
              <a:defRPr sz="2640">
                <a:solidFill>
                  <a:srgbClr val="EAEAEA"/>
                </a:solidFill>
                <a:latin typeface="Khula Regular"/>
                <a:ea typeface="Khula Regular"/>
                <a:cs typeface="Khula Regular"/>
                <a:sym typeface="Khula Regular"/>
              </a:defRPr>
            </a:pPr>
            <a:r>
              <a:rPr lang="en-US" sz="1600" b="1">
                <a:solidFill>
                  <a:schemeClr val="bg1"/>
                </a:solidFill>
                <a:latin typeface="Khula Light" panose="02000000000000000000"/>
                <a:ea typeface="Calibri" panose="020F0502020204030204" pitchFamily="34" charset="0"/>
                <a:cs typeface="Times New Roman" panose="02020603050405020304" pitchFamily="18" charset="0"/>
              </a:rPr>
              <a:t>Please Note: </a:t>
            </a:r>
            <a:r>
              <a:rPr lang="en-US" sz="1600">
                <a:solidFill>
                  <a:schemeClr val="bg1"/>
                </a:solidFill>
                <a:latin typeface="Khula Light" panose="02000000000000000000"/>
                <a:ea typeface="Calibri" panose="020F0502020204030204" pitchFamily="34" charset="0"/>
                <a:cs typeface="Times New Roman" panose="02020603050405020304" pitchFamily="18" charset="0"/>
              </a:rPr>
              <a:t>C</a:t>
            </a:r>
            <a:r>
              <a:rPr lang="en-US" sz="1600" b="0" i="0">
                <a:solidFill>
                  <a:schemeClr val="bg1"/>
                </a:solidFill>
                <a:effectLst/>
                <a:latin typeface="Khula Light" panose="02000000000000000000"/>
              </a:rPr>
              <a:t>all or respond to the case itself to request an escalation at any time if you feel the issue isn’t resolved. Please provide case number, description of the issue and reason for escalation.</a:t>
            </a:r>
            <a:endParaRPr sz="1600">
              <a:solidFill>
                <a:schemeClr val="bg1"/>
              </a:solidFill>
              <a:latin typeface="Khula Light" panose="02000000000000000000"/>
              <a:cs typeface="Khula Regular"/>
            </a:endParaRPr>
          </a:p>
        </p:txBody>
      </p:sp>
      <p:sp>
        <p:nvSpPr>
          <p:cNvPr id="9" name="REGIONAL VICE PRESIDENT">
            <a:extLst>
              <a:ext uri="{FF2B5EF4-FFF2-40B4-BE49-F238E27FC236}">
                <a16:creationId xmlns:a16="http://schemas.microsoft.com/office/drawing/2014/main" id="{4FA238D8-B8B4-DD48-8ACD-D9E21999A741}"/>
              </a:ext>
            </a:extLst>
          </p:cNvPr>
          <p:cNvSpPr txBox="1"/>
          <p:nvPr/>
        </p:nvSpPr>
        <p:spPr>
          <a:xfrm>
            <a:off x="5182582" y="2691899"/>
            <a:ext cx="6883911" cy="1617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pPr>
              <a:lnSpc>
                <a:spcPct val="120000"/>
              </a:lnSpc>
              <a:spcAft>
                <a:spcPts val="600"/>
              </a:spcAft>
            </a:pPr>
            <a:r>
              <a:rPr lang="en-US" sz="1600" b="1">
                <a:solidFill>
                  <a:srgbClr val="EAEAEA"/>
                </a:solidFill>
                <a:latin typeface="Khula Light" panose="02000000000000000000"/>
                <a:cs typeface="Khula Regular"/>
              </a:rPr>
              <a:t>Hours: </a:t>
            </a:r>
            <a:r>
              <a:rPr lang="en-US" sz="1600">
                <a:solidFill>
                  <a:srgbClr val="EAEAEA"/>
                </a:solidFill>
                <a:latin typeface="Khula Light" panose="02000000000000000000"/>
                <a:cs typeface="Khula Regular"/>
              </a:rPr>
              <a:t>6:00 am PST – 5:45 pm PST (Monday – Friday) * </a:t>
            </a:r>
          </a:p>
          <a:p>
            <a:pPr defTabSz="670543">
              <a:lnSpc>
                <a:spcPct val="120000"/>
              </a:lnSpc>
              <a:spcAft>
                <a:spcPts val="600"/>
              </a:spcAft>
              <a:defRPr sz="2640">
                <a:solidFill>
                  <a:srgbClr val="EAEAEA"/>
                </a:solidFill>
                <a:latin typeface="Khula Regular"/>
                <a:ea typeface="Khula Regular"/>
                <a:cs typeface="Khula Regular"/>
                <a:sym typeface="Khula Regular"/>
              </a:defRPr>
            </a:pPr>
            <a:r>
              <a:rPr lang="en-US" sz="1600" b="1">
                <a:solidFill>
                  <a:srgbClr val="EAEAEA"/>
                </a:solidFill>
                <a:latin typeface="Khula Light" panose="02000000000000000000"/>
                <a:cs typeface="Khula Regular"/>
              </a:rPr>
              <a:t>SLA: </a:t>
            </a:r>
            <a:r>
              <a:rPr lang="en-US" sz="1600">
                <a:solidFill>
                  <a:srgbClr val="EAEAEA"/>
                </a:solidFill>
                <a:latin typeface="Khula Light" panose="02000000000000000000"/>
                <a:cs typeface="Khula Regular"/>
              </a:rPr>
              <a:t>1 hour within receipt to acknowledge request </a:t>
            </a:r>
          </a:p>
          <a:p>
            <a:pPr defTabSz="670543">
              <a:spcAft>
                <a:spcPts val="600"/>
              </a:spcAft>
              <a:defRPr sz="2640">
                <a:solidFill>
                  <a:srgbClr val="EAEAEA"/>
                </a:solidFill>
                <a:latin typeface="Khula Regular"/>
                <a:ea typeface="Khula Regular"/>
                <a:cs typeface="Khula Regular"/>
                <a:sym typeface="Khula Regular"/>
              </a:defRPr>
            </a:pPr>
            <a:r>
              <a:rPr lang="en-US" sz="1600" b="1">
                <a:solidFill>
                  <a:srgbClr val="EAEAEA"/>
                </a:solidFill>
                <a:latin typeface="Khula Light" panose="02000000000000000000"/>
                <a:cs typeface="Khula Regular"/>
              </a:rPr>
              <a:t>Follow Up: </a:t>
            </a:r>
            <a:r>
              <a:rPr lang="en-US" sz="1600">
                <a:solidFill>
                  <a:srgbClr val="EAEAEA"/>
                </a:solidFill>
                <a:latin typeface="Khula Light" panose="02000000000000000000"/>
                <a:cs typeface="Khula Regular"/>
              </a:rPr>
              <a:t>Supervisors will provide continuous updates until the reported issue is resolved and confirmed to be resolved.</a:t>
            </a:r>
          </a:p>
        </p:txBody>
      </p:sp>
      <p:sp>
        <p:nvSpPr>
          <p:cNvPr id="10" name="REGIONAL VICE PRESIDENT">
            <a:extLst>
              <a:ext uri="{FF2B5EF4-FFF2-40B4-BE49-F238E27FC236}">
                <a16:creationId xmlns:a16="http://schemas.microsoft.com/office/drawing/2014/main" id="{B2B43FCE-AB37-8B48-A4BF-10FE7E6F224F}"/>
              </a:ext>
            </a:extLst>
          </p:cNvPr>
          <p:cNvSpPr txBox="1"/>
          <p:nvPr/>
        </p:nvSpPr>
        <p:spPr>
          <a:xfrm>
            <a:off x="5182583" y="4261811"/>
            <a:ext cx="6883910" cy="1023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en-US" sz="1600">
                <a:solidFill>
                  <a:schemeClr val="bg1"/>
                </a:solidFill>
                <a:latin typeface="Khula Light" panose="02000000000000000000" pitchFamily="2" charset="0"/>
                <a:cs typeface="Khula Light" panose="02000000000000000000" pitchFamily="2" charset="0"/>
              </a:rPr>
              <a:t>*The support escalation email is staffed during the business hours noted above.</a:t>
            </a:r>
          </a:p>
          <a:p>
            <a:r>
              <a:rPr lang="en-US" sz="1600">
                <a:solidFill>
                  <a:schemeClr val="bg1"/>
                </a:solidFill>
                <a:latin typeface="Khula Light" panose="02000000000000000000" pitchFamily="2" charset="0"/>
                <a:cs typeface="Khula Light" panose="02000000000000000000" pitchFamily="2" charset="0"/>
              </a:rPr>
              <a:t> </a:t>
            </a:r>
          </a:p>
          <a:p>
            <a:r>
              <a:rPr lang="en-US" sz="1600">
                <a:solidFill>
                  <a:schemeClr val="bg1"/>
                </a:solidFill>
                <a:latin typeface="Khula Light" panose="02000000000000000000" pitchFamily="2" charset="0"/>
                <a:cs typeface="Khula Light" panose="02000000000000000000" pitchFamily="2" charset="0"/>
              </a:rPr>
              <a:t>For escalated or for any issues reported that are outside of the escalated staffed hours noted above, please call 888-325-5875 Opt. 3 for immediate service.</a:t>
            </a:r>
          </a:p>
          <a:p>
            <a:endParaRPr lang="en-US" sz="1600">
              <a:solidFill>
                <a:schemeClr val="bg1"/>
              </a:solidFill>
              <a:latin typeface="Khula Light" panose="02000000000000000000" pitchFamily="2" charset="0"/>
              <a:cs typeface="Khula Light" panose="02000000000000000000" pitchFamily="2" charset="0"/>
            </a:endParaRPr>
          </a:p>
          <a:p>
            <a:r>
              <a:rPr lang="en-US" sz="1600">
                <a:solidFill>
                  <a:schemeClr val="bg1"/>
                </a:solidFill>
                <a:latin typeface="Khula Light" panose="02000000000000000000" pitchFamily="2" charset="0"/>
                <a:cs typeface="Khula Light" panose="02000000000000000000" pitchFamily="2" charset="0"/>
              </a:rPr>
              <a:t>For any service impacting issue please do not email instead call our support line at 888-325-5875 Opt. 3. </a:t>
            </a:r>
          </a:p>
          <a:p>
            <a:endParaRPr lang="en-US" sz="1600">
              <a:solidFill>
                <a:schemeClr val="bg1"/>
              </a:solidFill>
              <a:latin typeface="Khula Light" panose="02000000000000000000" pitchFamily="2" charset="0"/>
              <a:cs typeface="Khula Light" panose="02000000000000000000" pitchFamily="2" charset="0"/>
            </a:endParaRPr>
          </a:p>
          <a:p>
            <a:r>
              <a:rPr lang="en-US" sz="1600" b="1">
                <a:solidFill>
                  <a:schemeClr val="bg1"/>
                </a:solidFill>
                <a:latin typeface="Khula Light" panose="02000000000000000000" pitchFamily="2" charset="0"/>
                <a:cs typeface="Khula Light" panose="02000000000000000000" pitchFamily="2" charset="0"/>
              </a:rPr>
              <a:t>Our Support Center is available 24 hours, 7 days a week, including holidays.</a:t>
            </a:r>
          </a:p>
        </p:txBody>
      </p:sp>
      <p:sp>
        <p:nvSpPr>
          <p:cNvPr id="8" name="REGIONAL VICE PRESIDENT">
            <a:extLst>
              <a:ext uri="{FF2B5EF4-FFF2-40B4-BE49-F238E27FC236}">
                <a16:creationId xmlns:a16="http://schemas.microsoft.com/office/drawing/2014/main" id="{7B91342A-E5C3-CA48-873D-00C7F3E0C667}"/>
              </a:ext>
            </a:extLst>
          </p:cNvPr>
          <p:cNvSpPr txBox="1"/>
          <p:nvPr/>
        </p:nvSpPr>
        <p:spPr>
          <a:xfrm>
            <a:off x="0" y="3123874"/>
            <a:ext cx="4574356" cy="1023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ormAutofit/>
          </a:bodyPr>
          <a:lstStyle>
            <a:lvl1pPr algn="l">
              <a:lnSpc>
                <a:spcPct val="90000"/>
              </a:lnSpc>
              <a:spcBef>
                <a:spcPts val="4500"/>
              </a:spcBef>
              <a:defRPr sz="5600">
                <a:solidFill>
                  <a:srgbClr val="EAEAEA"/>
                </a:solidFill>
                <a:latin typeface="Khula Bold"/>
                <a:ea typeface="Khula Bold"/>
                <a:cs typeface="Khula Bold"/>
                <a:sym typeface="Khula Bold"/>
              </a:defRPr>
            </a:lvl1pPr>
          </a:lstStyle>
          <a:p>
            <a:pPr algn="ctr"/>
            <a:r>
              <a:rPr lang="en-US" sz="2800">
                <a:solidFill>
                  <a:srgbClr val="38BDCD"/>
                </a:solidFill>
              </a:rPr>
              <a:t>Escalation Process</a:t>
            </a:r>
          </a:p>
        </p:txBody>
      </p:sp>
      <p:pic>
        <p:nvPicPr>
          <p:cNvPr id="11" name="Broadvoice_Logo_Source_RGB_Broadvoice_Logo_Color_RGB_Medium.png" descr="Broadvoice_Logo_Source_RGB_Broadvoice_Logo_Color_RGB_Medium.png">
            <a:extLst>
              <a:ext uri="{FF2B5EF4-FFF2-40B4-BE49-F238E27FC236}">
                <a16:creationId xmlns:a16="http://schemas.microsoft.com/office/drawing/2014/main" id="{FCC5937D-CDCD-2E4B-9132-70337FF9B885}"/>
              </a:ext>
            </a:extLst>
          </p:cNvPr>
          <p:cNvPicPr>
            <a:picLocks noChangeAspect="1"/>
          </p:cNvPicPr>
          <p:nvPr/>
        </p:nvPicPr>
        <p:blipFill>
          <a:blip r:embed="rId3"/>
          <a:stretch>
            <a:fillRect/>
          </a:stretch>
        </p:blipFill>
        <p:spPr>
          <a:xfrm>
            <a:off x="1194122" y="2628140"/>
            <a:ext cx="2182054" cy="411245"/>
          </a:xfrm>
          <a:prstGeom prst="rect">
            <a:avLst/>
          </a:prstGeom>
          <a:ln w="12700">
            <a:miter lim="400000"/>
          </a:ln>
        </p:spPr>
      </p:pic>
    </p:spTree>
    <p:extLst>
      <p:ext uri="{BB962C8B-B14F-4D97-AF65-F5344CB8AC3E}">
        <p14:creationId xmlns:p14="http://schemas.microsoft.com/office/powerpoint/2010/main" val="1222749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esign&#10;&#10;Description automatically generated">
            <a:extLst>
              <a:ext uri="{FF2B5EF4-FFF2-40B4-BE49-F238E27FC236}">
                <a16:creationId xmlns:a16="http://schemas.microsoft.com/office/drawing/2014/main" id="{1F5CB2FD-DB9B-BB25-9973-41B3DF55DAB0}"/>
              </a:ext>
            </a:extLst>
          </p:cNvPr>
          <p:cNvPicPr>
            <a:picLocks noChangeAspect="1"/>
          </p:cNvPicPr>
          <p:nvPr/>
        </p:nvPicPr>
        <p:blipFill>
          <a:blip r:embed="rId2"/>
          <a:stretch>
            <a:fillRect/>
          </a:stretch>
        </p:blipFill>
        <p:spPr>
          <a:xfrm>
            <a:off x="-1" y="94488"/>
            <a:ext cx="11935531" cy="6528734"/>
          </a:xfrm>
          <a:prstGeom prst="rect">
            <a:avLst/>
          </a:prstGeom>
        </p:spPr>
      </p:pic>
    </p:spTree>
    <p:extLst>
      <p:ext uri="{BB962C8B-B14F-4D97-AF65-F5344CB8AC3E}">
        <p14:creationId xmlns:p14="http://schemas.microsoft.com/office/powerpoint/2010/main" val="3102525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12191676" cy="6857615"/>
          </a:xfrm>
          <a:custGeom>
            <a:avLst/>
            <a:gdLst/>
            <a:ahLst/>
            <a:cxnLst/>
            <a:rect l="l" t="t" r="r" b="b"/>
            <a:pathLst>
              <a:path w="19196685" h="11308715">
                <a:moveTo>
                  <a:pt x="0" y="11308556"/>
                </a:moveTo>
                <a:lnTo>
                  <a:pt x="19196514" y="11308556"/>
                </a:lnTo>
                <a:lnTo>
                  <a:pt x="19196514" y="0"/>
                </a:lnTo>
                <a:lnTo>
                  <a:pt x="0" y="0"/>
                </a:lnTo>
                <a:lnTo>
                  <a:pt x="0" y="11308556"/>
                </a:lnTo>
                <a:close/>
              </a:path>
            </a:pathLst>
          </a:custGeom>
          <a:solidFill>
            <a:srgbClr val="333C45"/>
          </a:solidFill>
        </p:spPr>
        <p:txBody>
          <a:bodyPr wrap="square" lIns="0" tIns="0" rIns="0" bIns="0" rtlCol="0"/>
          <a:lstStyle/>
          <a:p>
            <a:endParaRPr sz="1092"/>
          </a:p>
        </p:txBody>
      </p:sp>
      <p:sp>
        <p:nvSpPr>
          <p:cNvPr id="4" name="object 4"/>
          <p:cNvSpPr txBox="1">
            <a:spLocks noGrp="1"/>
          </p:cNvSpPr>
          <p:nvPr>
            <p:ph type="title" idx="4294967295"/>
          </p:nvPr>
        </p:nvSpPr>
        <p:spPr>
          <a:xfrm>
            <a:off x="0" y="3717277"/>
            <a:ext cx="12192000" cy="422954"/>
          </a:xfrm>
          <a:prstGeom prst="rect">
            <a:avLst/>
          </a:prstGeom>
        </p:spPr>
        <p:txBody>
          <a:bodyPr vert="horz" wrap="square" lIns="0" tIns="7701" rIns="0" bIns="0" rtlCol="0" anchor="ctr">
            <a:spAutoFit/>
          </a:bodyPr>
          <a:lstStyle/>
          <a:p>
            <a:pPr marL="7701" algn="ctr">
              <a:lnSpc>
                <a:spcPct val="100000"/>
              </a:lnSpc>
              <a:spcBef>
                <a:spcPts val="61"/>
              </a:spcBef>
            </a:pPr>
            <a:r>
              <a:rPr sz="2698" spc="-3">
                <a:solidFill>
                  <a:srgbClr val="39BCCD"/>
                </a:solidFill>
              </a:rPr>
              <a:t>THANK</a:t>
            </a:r>
            <a:r>
              <a:rPr sz="2698" spc="-42">
                <a:solidFill>
                  <a:srgbClr val="39BCCD"/>
                </a:solidFill>
              </a:rPr>
              <a:t> </a:t>
            </a:r>
            <a:r>
              <a:rPr sz="2698" spc="-18">
                <a:solidFill>
                  <a:srgbClr val="39BCCD"/>
                </a:solidFill>
              </a:rPr>
              <a:t>YOU</a:t>
            </a:r>
            <a:endParaRPr sz="2698"/>
          </a:p>
        </p:txBody>
      </p:sp>
      <p:sp>
        <p:nvSpPr>
          <p:cNvPr id="5" name="object 5"/>
          <p:cNvSpPr/>
          <p:nvPr/>
        </p:nvSpPr>
        <p:spPr>
          <a:xfrm>
            <a:off x="5738341" y="2589005"/>
            <a:ext cx="714995" cy="714995"/>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02415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heme/theme1.xml><?xml version="1.0" encoding="utf-8"?>
<a:theme xmlns:a="http://schemas.openxmlformats.org/drawingml/2006/main" name="Office Theme">
  <a:themeElements>
    <a:clrScheme name="3">
      <a:dk1>
        <a:srgbClr val="000000"/>
      </a:dk1>
      <a:lt1>
        <a:srgbClr val="FFFFFF"/>
      </a:lt1>
      <a:dk2>
        <a:srgbClr val="44546A"/>
      </a:dk2>
      <a:lt2>
        <a:srgbClr val="E7E6E6"/>
      </a:lt2>
      <a:accent1>
        <a:srgbClr val="38BDCD"/>
      </a:accent1>
      <a:accent2>
        <a:srgbClr val="14819C"/>
      </a:accent2>
      <a:accent3>
        <a:srgbClr val="FFB600"/>
      </a:accent3>
      <a:accent4>
        <a:srgbClr val="F95050"/>
      </a:accent4>
      <a:accent5>
        <a:srgbClr val="333E4B"/>
      </a:accent5>
      <a:accent6>
        <a:srgbClr val="70AD47"/>
      </a:accent6>
      <a:hlink>
        <a:srgbClr val="41E3F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3">
      <a:dk1>
        <a:srgbClr val="000000"/>
      </a:dk1>
      <a:lt1>
        <a:srgbClr val="FFFFFF"/>
      </a:lt1>
      <a:dk2>
        <a:srgbClr val="44546A"/>
      </a:dk2>
      <a:lt2>
        <a:srgbClr val="E7E6E6"/>
      </a:lt2>
      <a:accent1>
        <a:srgbClr val="38BDCD"/>
      </a:accent1>
      <a:accent2>
        <a:srgbClr val="14819C"/>
      </a:accent2>
      <a:accent3>
        <a:srgbClr val="FFB600"/>
      </a:accent3>
      <a:accent4>
        <a:srgbClr val="F95050"/>
      </a:accent4>
      <a:accent5>
        <a:srgbClr val="333E4B"/>
      </a:accent5>
      <a:accent6>
        <a:srgbClr val="70AD47"/>
      </a:accent6>
      <a:hlink>
        <a:srgbClr val="41E3F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747c4e4-f58c-49df-a93a-4ec3099da241">
      <UserInfo>
        <DisplayName>SharingLinks.db84a560-c9ec-438d-830f-58e4991da990.OrganizationEdit.030d71e1-d948-4c33-9b5e-c6a3a9f28d57</DisplayName>
        <AccountId>59</AccountId>
        <AccountType/>
      </UserInfo>
      <UserInfo>
        <DisplayName>Kevin Connor</DisplayName>
        <AccountId>98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36BF6A1D2A454F929C41B5D479F060" ma:contentTypeVersion="13" ma:contentTypeDescription="Create a new document." ma:contentTypeScope="" ma:versionID="134882340bbd14b445e615027cd30e6f">
  <xsd:schema xmlns:xsd="http://www.w3.org/2001/XMLSchema" xmlns:xs="http://www.w3.org/2001/XMLSchema" xmlns:p="http://schemas.microsoft.com/office/2006/metadata/properties" xmlns:ns2="fafd16ce-31e8-4d36-8c5f-2b78ec9ba776" xmlns:ns3="b747c4e4-f58c-49df-a93a-4ec3099da241" targetNamespace="http://schemas.microsoft.com/office/2006/metadata/properties" ma:root="true" ma:fieldsID="1d159d0cbaddc89af375d20648c9724a" ns2:_="" ns3:_="">
    <xsd:import namespace="fafd16ce-31e8-4d36-8c5f-2b78ec9ba776"/>
    <xsd:import namespace="b747c4e4-f58c-49df-a93a-4ec3099da2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fd16ce-31e8-4d36-8c5f-2b78ec9ba77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47c4e4-f58c-49df-a93a-4ec3099da24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CE6C8-3059-4A0D-A546-B8F80B50096F}">
  <ds:schemaRefs>
    <ds:schemaRef ds:uri="http://schemas.microsoft.com/sharepoint/v3/contenttype/forms"/>
  </ds:schemaRefs>
</ds:datastoreItem>
</file>

<file path=customXml/itemProps2.xml><?xml version="1.0" encoding="utf-8"?>
<ds:datastoreItem xmlns:ds="http://schemas.openxmlformats.org/officeDocument/2006/customXml" ds:itemID="{38384D37-A1AC-4058-8378-0162A5519F14}">
  <ds:schemaRefs>
    <ds:schemaRef ds:uri="b747c4e4-f58c-49df-a93a-4ec3099da241"/>
    <ds:schemaRef ds:uri="fafd16ce-31e8-4d36-8c5f-2b78ec9ba7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5207CA-9652-4A80-9931-3BE0E5DE4D92}">
  <ds:schemaRefs>
    <ds:schemaRef ds:uri="b747c4e4-f58c-49df-a93a-4ec3099da241"/>
    <ds:schemaRef ds:uri="fafd16ce-31e8-4d36-8c5f-2b78ec9ba7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584</Words>
  <Application>Microsoft Macintosh PowerPoint</Application>
  <PresentationFormat>Widescreen</PresentationFormat>
  <Paragraphs>52</Paragraphs>
  <Slides>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Arial,Sans-Serif</vt:lpstr>
      <vt:lpstr>Calibri</vt:lpstr>
      <vt:lpstr>Helvetica Neue Medium</vt:lpstr>
      <vt:lpstr>Khula Bold</vt:lpstr>
      <vt:lpstr>Khula ExtraBold</vt:lpstr>
      <vt:lpstr>Khula Light</vt:lpstr>
      <vt:lpstr>Khula Regular</vt:lpstr>
      <vt:lpstr>Khula-ExtraBold</vt:lpstr>
      <vt:lpstr>Office Theme</vt:lpstr>
      <vt:lpstr>1_Office Theme</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Jady Chuang</dc:creator>
  <cp:lastModifiedBy>Bayasgalan Khurelbaatar</cp:lastModifiedBy>
  <cp:revision>4</cp:revision>
  <cp:lastPrinted>2020-11-11T20:55:29Z</cp:lastPrinted>
  <dcterms:created xsi:type="dcterms:W3CDTF">2019-10-09T22:55:23Z</dcterms:created>
  <dcterms:modified xsi:type="dcterms:W3CDTF">2023-05-05T15:03:23Z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0x010100EC36BF6A1D2A454F929C41B5D479F060</vt:lpwstr>
  </property>
  <property fmtid="{D5CDD505-2E9C-101B-9397-08002B2CF9AE}" pid="3" name="ArticulateGUID">
    <vt:lpwstr>5A9B7727-EC03-4C1E-B828-85E29CACEE29</vt:lpwstr>
  </property>
  <property fmtid="{D5CDD505-2E9C-101B-9397-08002B2CF9AE}" pid="4" name="ArticulatePath">
    <vt:lpwstr>https://broadvoice.sharepoint.com/sites/Executive/Shared Documents/Executive/Town Hall/Town Hall 2021/TownHall 2021 Q2 07Jul21/TownHall 2021 Q2 07Jul21</vt:lpwstr>
  </property>
</Properties>
</file>